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Inter"/>
      <p:regular r:id="rId11"/>
      <p:bold r:id="rId12"/>
      <p:italic r:id="rId13"/>
      <p:boldItalic r:id="rId14"/>
    </p:embeddedFont>
    <p:embeddedFont>
      <p:font typeface="Petrona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nter-regular.fntdata"/><Relationship Id="rId10" Type="http://schemas.openxmlformats.org/officeDocument/2006/relationships/slide" Target="slides/slide6.xml"/><Relationship Id="rId13" Type="http://schemas.openxmlformats.org/officeDocument/2006/relationships/font" Target="fonts/Inter-italic.fntdata"/><Relationship Id="rId12" Type="http://schemas.openxmlformats.org/officeDocument/2006/relationships/font" Target="fonts/Inter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etrona-bold.fntdata"/><Relationship Id="rId14" Type="http://schemas.openxmlformats.org/officeDocument/2006/relationships/font" Target="fonts/Inter-boldItalic.fntdata"/><Relationship Id="rId16" Type="http://schemas.openxmlformats.org/officeDocument/2006/relationships/font" Target="fonts/Petron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744915" y="738027"/>
            <a:ext cx="75564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Refatoração de Código: Transformando Código Feio em Código Limpo</a:t>
            </a:r>
            <a:endParaRPr b="0" i="0" sz="465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744915" y="4280027"/>
            <a:ext cx="75564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2400">
                <a:solidFill>
                  <a:schemeClr val="lt1"/>
                </a:solidFill>
                <a:latin typeface="Petrona"/>
                <a:ea typeface="Petrona"/>
                <a:cs typeface="Petrona"/>
                <a:sym typeface="Petrona"/>
              </a:rPr>
              <a:t>Gabriel Carvalho Fernandes - 822125616</a:t>
            </a:r>
            <a:endParaRPr b="1" sz="2400">
              <a:solidFill>
                <a:schemeClr val="lt1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2400">
                <a:solidFill>
                  <a:schemeClr val="lt1"/>
                </a:solidFill>
                <a:latin typeface="Petrona"/>
                <a:ea typeface="Petrona"/>
                <a:cs typeface="Petrona"/>
                <a:sym typeface="Petrona"/>
              </a:rPr>
              <a:t>Felipe Andrade Novais - 822147917</a:t>
            </a:r>
            <a:endParaRPr b="1" sz="2400">
              <a:solidFill>
                <a:schemeClr val="lt1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2400">
                <a:solidFill>
                  <a:schemeClr val="lt1"/>
                </a:solidFill>
                <a:latin typeface="Petrona"/>
                <a:ea typeface="Petrona"/>
                <a:cs typeface="Petrona"/>
                <a:sym typeface="Petrona"/>
              </a:rPr>
              <a:t>Pedro Henrique Oliveira da Silva - 823147819</a:t>
            </a:r>
            <a:endParaRPr b="1" sz="2400">
              <a:solidFill>
                <a:schemeClr val="lt1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650"/>
              <a:buFont typeface="Petrona"/>
              <a:buNone/>
            </a:pPr>
            <a:r>
              <a:rPr b="1" lang="en-US" sz="2400">
                <a:solidFill>
                  <a:schemeClr val="lt1"/>
                </a:solidFill>
                <a:latin typeface="Petrona"/>
                <a:ea typeface="Petrona"/>
                <a:cs typeface="Petrona"/>
                <a:sym typeface="Petrona"/>
              </a:rPr>
              <a:t>João Pedro Araújo Alencar - 822128063</a:t>
            </a:r>
            <a:endParaRPr b="1" sz="2400">
              <a:solidFill>
                <a:schemeClr val="lt1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793790" y="540146"/>
            <a:ext cx="51432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3950"/>
              <a:buFont typeface="Petrona"/>
              <a:buNone/>
            </a:pPr>
            <a:r>
              <a:rPr b="1" i="0" lang="en-US" sz="39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Visão Geral do Projeto</a:t>
            </a:r>
            <a:endParaRPr b="0" i="0" sz="3950" u="none" cap="none" strike="noStrike"/>
          </a:p>
        </p:txBody>
      </p:sp>
      <p:sp>
        <p:nvSpPr>
          <p:cNvPr id="49" name="Google Shape;49;p10"/>
          <p:cNvSpPr/>
          <p:nvPr/>
        </p:nvSpPr>
        <p:spPr>
          <a:xfrm>
            <a:off x="793790" y="4726515"/>
            <a:ext cx="3036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50"/>
              <a:buFont typeface="Petrona"/>
              <a:buNone/>
            </a:pPr>
            <a:r>
              <a:rPr b="1" i="0" lang="en-US" sz="23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O Desafio Inicial</a:t>
            </a:r>
            <a:endParaRPr b="0" i="0" sz="2350" u="none" cap="none" strike="noStrike"/>
          </a:p>
        </p:txBody>
      </p:sp>
      <p:sp>
        <p:nvSpPr>
          <p:cNvPr id="50" name="Google Shape;50;p10"/>
          <p:cNvSpPr/>
          <p:nvPr/>
        </p:nvSpPr>
        <p:spPr>
          <a:xfrm>
            <a:off x="793790" y="5298730"/>
            <a:ext cx="6286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código original apresentava sérios problemas estruturais que </a:t>
            </a:r>
            <a:r>
              <a:rPr lang="en-US" sz="15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comprometem</a:t>
            </a:r>
            <a:r>
              <a:rPr b="0" i="0" lang="en-US" sz="15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sua qualidade e evolução:</a:t>
            </a:r>
            <a:endParaRPr b="0" i="0" sz="1500" u="none" cap="none" strike="noStrike"/>
          </a:p>
        </p:txBody>
      </p:sp>
      <p:sp>
        <p:nvSpPr>
          <p:cNvPr id="51" name="Google Shape;51;p10"/>
          <p:cNvSpPr/>
          <p:nvPr/>
        </p:nvSpPr>
        <p:spPr>
          <a:xfrm>
            <a:off x="793790" y="6088948"/>
            <a:ext cx="6286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Inter"/>
              <a:buChar char="•"/>
            </a:pPr>
            <a:r>
              <a:rPr b="0" i="0" lang="en-US" sz="15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Arquivos </a:t>
            </a:r>
            <a:r>
              <a:rPr lang="en-US" sz="15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extensos</a:t>
            </a:r>
            <a:r>
              <a:rPr b="0" i="0" lang="en-US" sz="15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e desorganizados</a:t>
            </a:r>
            <a:endParaRPr b="0" i="0" sz="1500" u="none" cap="none" strike="noStrike"/>
          </a:p>
        </p:txBody>
      </p:sp>
      <p:sp>
        <p:nvSpPr>
          <p:cNvPr id="52" name="Google Shape;52;p10"/>
          <p:cNvSpPr/>
          <p:nvPr/>
        </p:nvSpPr>
        <p:spPr>
          <a:xfrm>
            <a:off x="793790" y="6464709"/>
            <a:ext cx="6286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Inter"/>
              <a:buChar char="•"/>
            </a:pPr>
            <a:r>
              <a:rPr b="0" i="0" lang="en-US" sz="15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Alto acoplamento entre componentes</a:t>
            </a:r>
            <a:endParaRPr b="0" i="0" sz="1500" u="none" cap="none" strike="noStrike"/>
          </a:p>
        </p:txBody>
      </p:sp>
      <p:sp>
        <p:nvSpPr>
          <p:cNvPr id="53" name="Google Shape;53;p10"/>
          <p:cNvSpPr/>
          <p:nvPr/>
        </p:nvSpPr>
        <p:spPr>
          <a:xfrm>
            <a:off x="793790" y="6840470"/>
            <a:ext cx="6286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Inter"/>
              <a:buChar char="•"/>
            </a:pPr>
            <a:r>
              <a:rPr b="0" i="0" lang="en-US" sz="15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Funções gigantes e complexas</a:t>
            </a:r>
            <a:endParaRPr b="0" i="0" sz="1500" u="none" cap="none" strike="noStrike"/>
          </a:p>
        </p:txBody>
      </p:sp>
      <p:sp>
        <p:nvSpPr>
          <p:cNvPr id="54" name="Google Shape;54;p10"/>
          <p:cNvSpPr/>
          <p:nvPr/>
        </p:nvSpPr>
        <p:spPr>
          <a:xfrm>
            <a:off x="793790" y="7216231"/>
            <a:ext cx="6286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Inter"/>
              <a:buChar char="•"/>
            </a:pPr>
            <a:r>
              <a:rPr b="0" i="0" lang="en-US" sz="15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Buscas redundantes no DOM</a:t>
            </a:r>
            <a:endParaRPr b="0" i="0" sz="1500" u="none" cap="none" strike="noStrike"/>
          </a:p>
        </p:txBody>
      </p:sp>
      <p:sp>
        <p:nvSpPr>
          <p:cNvPr id="55" name="Google Shape;55;p10"/>
          <p:cNvSpPr/>
          <p:nvPr/>
        </p:nvSpPr>
        <p:spPr>
          <a:xfrm>
            <a:off x="793790" y="7591992"/>
            <a:ext cx="6286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Inter"/>
              <a:buChar char="•"/>
            </a:pPr>
            <a:r>
              <a:rPr b="0" i="0" lang="en-US" sz="15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Dificuldade extrema para manutenção</a:t>
            </a:r>
            <a:endParaRPr b="0" i="0" sz="1500" u="none" cap="none" strike="noStrike"/>
          </a:p>
        </p:txBody>
      </p:sp>
      <p:sp>
        <p:nvSpPr>
          <p:cNvPr id="56" name="Google Shape;56;p10"/>
          <p:cNvSpPr/>
          <p:nvPr/>
        </p:nvSpPr>
        <p:spPr>
          <a:xfrm>
            <a:off x="12584275" y="7402750"/>
            <a:ext cx="2006700" cy="765600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2450" y="170700"/>
            <a:ext cx="5085550" cy="552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563" y="5847850"/>
            <a:ext cx="5253334" cy="2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9" name="Google Shape;59;p10"/>
          <p:cNvSpPr/>
          <p:nvPr/>
        </p:nvSpPr>
        <p:spPr>
          <a:xfrm>
            <a:off x="793790" y="1419840"/>
            <a:ext cx="30366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350"/>
              <a:buFont typeface="Petrona"/>
              <a:buNone/>
            </a:pPr>
            <a:r>
              <a:rPr b="1" lang="en-US" sz="2350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Descrição do projeto</a:t>
            </a:r>
            <a:endParaRPr b="0" i="0" sz="2350" u="none" cap="none" strike="noStrike"/>
          </a:p>
        </p:txBody>
      </p:sp>
      <p:sp>
        <p:nvSpPr>
          <p:cNvPr id="60" name="Google Shape;60;p10"/>
          <p:cNvSpPr/>
          <p:nvPr/>
        </p:nvSpPr>
        <p:spPr>
          <a:xfrm>
            <a:off x="793790" y="1956855"/>
            <a:ext cx="6286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500"/>
              <a:buFont typeface="Inter"/>
              <a:buNone/>
            </a:pPr>
            <a:r>
              <a:rPr lang="en-US" sz="1500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Memoteca é um aplicativo organizador de pensamentos e frases que permite cadastrar, listar, editar e deletar pensamentos, incluindo informações como conteúdo e autoria.</a:t>
            </a:r>
            <a:endParaRPr b="0" i="0" sz="1500" u="none" cap="none" strike="noStrike"/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0575" y="3144750"/>
            <a:ext cx="3573924" cy="17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591276" y="421150"/>
            <a:ext cx="70329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450"/>
              <a:buFont typeface="Petrona"/>
              <a:buNone/>
            </a:pPr>
            <a:r>
              <a:rPr b="1" i="0" lang="en-US" sz="44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Legibilidade e Estrutura</a:t>
            </a:r>
            <a:endParaRPr b="0" i="0" sz="4450" u="none" cap="none" strike="noStrike"/>
          </a:p>
        </p:txBody>
      </p:sp>
      <p:pic>
        <p:nvPicPr>
          <p:cNvPr descr="preencoded.png" id="68" name="Google Shape;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328" y="1291550"/>
            <a:ext cx="6413657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591328" y="1460142"/>
            <a:ext cx="40545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Padronização de Nomenclatura</a:t>
            </a:r>
            <a:endParaRPr b="0" i="0" sz="2200" u="none" cap="none" strike="noStrike"/>
          </a:p>
        </p:txBody>
      </p:sp>
      <p:sp>
        <p:nvSpPr>
          <p:cNvPr id="70" name="Google Shape;70;p11"/>
          <p:cNvSpPr/>
          <p:nvPr/>
        </p:nvSpPr>
        <p:spPr>
          <a:xfrm>
            <a:off x="591327" y="1942702"/>
            <a:ext cx="6413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Nomes de variáveis e funções foram revisados para seguir convenções claras, tornando o código autodocumentado e intuitivo.</a:t>
            </a:r>
            <a:endParaRPr b="0" i="0" sz="1650" u="none" cap="none" strike="noStrike"/>
          </a:p>
        </p:txBody>
      </p:sp>
      <p:pic>
        <p:nvPicPr>
          <p:cNvPr descr="preencoded.png" id="71" name="Google Shape;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233" y="4612625"/>
            <a:ext cx="6413779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/>
          <p:nvPr/>
        </p:nvSpPr>
        <p:spPr>
          <a:xfrm>
            <a:off x="591258" y="4741504"/>
            <a:ext cx="3303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Simplificação de Funções</a:t>
            </a:r>
            <a:endParaRPr b="0" i="0" sz="2200" u="none" cap="none" strike="noStrike"/>
          </a:p>
        </p:txBody>
      </p:sp>
      <p:sp>
        <p:nvSpPr>
          <p:cNvPr id="73" name="Google Shape;73;p11"/>
          <p:cNvSpPr/>
          <p:nvPr/>
        </p:nvSpPr>
        <p:spPr>
          <a:xfrm>
            <a:off x="591258" y="5224064"/>
            <a:ext cx="6413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Funções grandes foram quebradas em unidades menores e mais focadas, cada uma com uma responsabilidade única e bem definida.</a:t>
            </a:r>
            <a:endParaRPr b="0" i="0" sz="1650" u="none" cap="none" strike="noStrike"/>
          </a:p>
        </p:txBody>
      </p:sp>
      <p:pic>
        <p:nvPicPr>
          <p:cNvPr descr="preencoded.png" id="74" name="Google Shape;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303" y="3332400"/>
            <a:ext cx="6413657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/>
          <p:nvPr/>
        </p:nvSpPr>
        <p:spPr>
          <a:xfrm>
            <a:off x="591278" y="3253311"/>
            <a:ext cx="3302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Limpeza de Código Morto</a:t>
            </a:r>
            <a:endParaRPr b="0" i="0" sz="2200" u="none" cap="none" strike="noStrike"/>
          </a:p>
        </p:txBody>
      </p:sp>
      <p:sp>
        <p:nvSpPr>
          <p:cNvPr id="76" name="Google Shape;76;p11"/>
          <p:cNvSpPr/>
          <p:nvPr/>
        </p:nvSpPr>
        <p:spPr>
          <a:xfrm>
            <a:off x="591277" y="3735871"/>
            <a:ext cx="6413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Logs desnecessários, comentários obsoletos e código não utilizado foram removidos, reduzindo ruído visual.</a:t>
            </a:r>
            <a:endParaRPr b="0" i="0" sz="1650" u="none" cap="none" strike="noStrike"/>
          </a:p>
        </p:txBody>
      </p:sp>
      <p:pic>
        <p:nvPicPr>
          <p:cNvPr descr="preencoded.png" id="77" name="Google Shape;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221" y="6473537"/>
            <a:ext cx="6413779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/>
          <p:nvPr/>
        </p:nvSpPr>
        <p:spPr>
          <a:xfrm>
            <a:off x="591246" y="6593136"/>
            <a:ext cx="30621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Petrona"/>
              <a:buNone/>
            </a:pPr>
            <a:r>
              <a:rPr b="1" i="0" lang="en-US" sz="22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Reorganização do Fluxo</a:t>
            </a:r>
            <a:endParaRPr b="0" i="0" sz="2200" u="none" cap="none" strike="noStrike"/>
          </a:p>
        </p:txBody>
      </p:sp>
      <p:sp>
        <p:nvSpPr>
          <p:cNvPr id="79" name="Google Shape;79;p11"/>
          <p:cNvSpPr/>
          <p:nvPr/>
        </p:nvSpPr>
        <p:spPr>
          <a:xfrm>
            <a:off x="591246" y="7075696"/>
            <a:ext cx="6413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fluxo principal da aplicação foi reestruturado para seguir uma sequência lógica e previsível, facilitando a compreensão.</a:t>
            </a:r>
            <a:endParaRPr b="0" i="0" sz="1650" u="none" cap="none" strike="noStrike"/>
          </a:p>
        </p:txBody>
      </p:sp>
      <p:sp>
        <p:nvSpPr>
          <p:cNvPr id="80" name="Google Shape;80;p11"/>
          <p:cNvSpPr/>
          <p:nvPr/>
        </p:nvSpPr>
        <p:spPr>
          <a:xfrm>
            <a:off x="12584275" y="7402750"/>
            <a:ext cx="2006700" cy="765600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4250" y="976719"/>
            <a:ext cx="6434076" cy="649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1264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793790" y="2824043"/>
            <a:ext cx="4465558" cy="558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3500"/>
              <a:buFont typeface="Petrona"/>
              <a:buNone/>
            </a:pPr>
            <a:r>
              <a:rPr b="1" i="0" lang="en-US" sz="35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Modularização</a:t>
            </a:r>
            <a:endParaRPr b="0" i="0" sz="3500" u="none" cap="none" strike="noStrike"/>
          </a:p>
        </p:txBody>
      </p:sp>
      <p:sp>
        <p:nvSpPr>
          <p:cNvPr id="89" name="Google Shape;89;p12"/>
          <p:cNvSpPr/>
          <p:nvPr/>
        </p:nvSpPr>
        <p:spPr>
          <a:xfrm>
            <a:off x="793790" y="3567947"/>
            <a:ext cx="6313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Inter"/>
              <a:buNone/>
            </a:pPr>
            <a:r>
              <a:rPr b="1" i="0" lang="en-US" sz="18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DRY aplicado:</a:t>
            </a:r>
            <a:r>
              <a:rPr b="0" i="0" lang="en-US" sz="18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Código duplicado eliminado através de funções reutilizáveis</a:t>
            </a:r>
            <a:endParaRPr b="0" i="0" sz="1800" u="none" cap="none" strike="noStrike"/>
          </a:p>
        </p:txBody>
      </p:sp>
      <p:sp>
        <p:nvSpPr>
          <p:cNvPr id="90" name="Google Shape;90;p12"/>
          <p:cNvSpPr/>
          <p:nvPr/>
        </p:nvSpPr>
        <p:spPr>
          <a:xfrm>
            <a:off x="793790" y="4418955"/>
            <a:ext cx="6313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Inter"/>
              <a:buNone/>
            </a:pPr>
            <a:r>
              <a:rPr b="1" i="0" lang="en-US" sz="18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Responsabilidades claras:</a:t>
            </a:r>
            <a:r>
              <a:rPr b="0" i="0" lang="en-US" sz="18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Cada módulo tem um propósito bem definido</a:t>
            </a:r>
            <a:endParaRPr b="0" i="0" sz="1800" u="none" cap="none" strike="noStrike"/>
          </a:p>
        </p:txBody>
      </p:sp>
      <p:sp>
        <p:nvSpPr>
          <p:cNvPr id="91" name="Google Shape;91;p12"/>
          <p:cNvSpPr/>
          <p:nvPr/>
        </p:nvSpPr>
        <p:spPr>
          <a:xfrm>
            <a:off x="793808" y="5363497"/>
            <a:ext cx="6313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Inter"/>
              <a:buNone/>
            </a:pPr>
            <a:r>
              <a:rPr b="1" i="0" lang="en-US" sz="18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DOM centralizado:</a:t>
            </a:r>
            <a:r>
              <a:rPr b="0" i="0" lang="en-US" sz="18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Uma única fonte de verdade para manipulações</a:t>
            </a:r>
            <a:endParaRPr b="0" i="0" sz="1800" u="none" cap="none" strike="noStrike"/>
          </a:p>
        </p:txBody>
      </p:sp>
      <p:sp>
        <p:nvSpPr>
          <p:cNvPr id="92" name="Google Shape;92;p12"/>
          <p:cNvSpPr/>
          <p:nvPr/>
        </p:nvSpPr>
        <p:spPr>
          <a:xfrm>
            <a:off x="793808" y="6267305"/>
            <a:ext cx="6313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00"/>
              <a:buFont typeface="Inter"/>
              <a:buNone/>
            </a:pPr>
            <a:r>
              <a:rPr b="1" i="0" lang="en-US" sz="18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Manutenção simplificada:</a:t>
            </a:r>
            <a:r>
              <a:rPr b="0" i="0" lang="en-US" sz="18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Mudanças localizadas e impactos previsíveis</a:t>
            </a:r>
            <a:endParaRPr b="0" i="0" sz="1800" u="none" cap="none" strike="noStrike"/>
          </a:p>
        </p:txBody>
      </p:sp>
      <p:sp>
        <p:nvSpPr>
          <p:cNvPr id="93" name="Google Shape;93;p12"/>
          <p:cNvSpPr/>
          <p:nvPr/>
        </p:nvSpPr>
        <p:spPr>
          <a:xfrm>
            <a:off x="12584275" y="7402750"/>
            <a:ext cx="2006700" cy="765600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7752" y="591213"/>
            <a:ext cx="5590687" cy="68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652965" y="545779"/>
            <a:ext cx="81150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4200"/>
              <a:buFont typeface="Petrona"/>
              <a:buNone/>
            </a:pPr>
            <a:r>
              <a:rPr b="1" i="0" lang="en-US" sz="42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Aplicação de Clean Code e SOLID</a:t>
            </a:r>
            <a:endParaRPr b="0" i="0" sz="4200" u="none" cap="none" strike="noStrike"/>
          </a:p>
        </p:txBody>
      </p:sp>
      <p:sp>
        <p:nvSpPr>
          <p:cNvPr id="101" name="Google Shape;101;p13"/>
          <p:cNvSpPr/>
          <p:nvPr/>
        </p:nvSpPr>
        <p:spPr>
          <a:xfrm>
            <a:off x="8487738" y="5268912"/>
            <a:ext cx="26793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Desacoplamento</a:t>
            </a:r>
            <a:endParaRPr b="0" i="0" sz="2100" u="none" cap="none" strike="noStrike"/>
          </a:p>
        </p:txBody>
      </p:sp>
      <p:sp>
        <p:nvSpPr>
          <p:cNvPr id="102" name="Google Shape;102;p13"/>
          <p:cNvSpPr/>
          <p:nvPr/>
        </p:nvSpPr>
        <p:spPr>
          <a:xfrm>
            <a:off x="8487754" y="5726100"/>
            <a:ext cx="49152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Componentes foram desacoplados através de interfaces claras, permitindo que cada camada evolua independentemente sem quebrar o sistema.</a:t>
            </a:r>
            <a:endParaRPr b="0" i="0" sz="1600" u="none" cap="none" strike="noStrike"/>
          </a:p>
        </p:txBody>
      </p:sp>
      <p:sp>
        <p:nvSpPr>
          <p:cNvPr id="103" name="Google Shape;103;p13"/>
          <p:cNvSpPr/>
          <p:nvPr/>
        </p:nvSpPr>
        <p:spPr>
          <a:xfrm>
            <a:off x="8487696" y="3165562"/>
            <a:ext cx="26793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Funções Concisas</a:t>
            </a:r>
            <a:endParaRPr b="0" i="0" sz="2100" u="none" cap="none" strike="noStrike"/>
          </a:p>
        </p:txBody>
      </p:sp>
      <p:sp>
        <p:nvSpPr>
          <p:cNvPr id="104" name="Google Shape;104;p13"/>
          <p:cNvSpPr/>
          <p:nvPr/>
        </p:nvSpPr>
        <p:spPr>
          <a:xfrm>
            <a:off x="8487701" y="3622750"/>
            <a:ext cx="50463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Cada função foi refinada para fazer apenas uma coisa, com nomes descritivos e sem efeitos colaterais, facilitando testes e reutilização.</a:t>
            </a:r>
            <a:endParaRPr b="0" i="0" sz="1600" u="none" cap="none" strike="noStrike"/>
          </a:p>
        </p:txBody>
      </p:sp>
      <p:sp>
        <p:nvSpPr>
          <p:cNvPr id="105" name="Google Shape;105;p13"/>
          <p:cNvSpPr/>
          <p:nvPr/>
        </p:nvSpPr>
        <p:spPr>
          <a:xfrm>
            <a:off x="10318515" y="545783"/>
            <a:ext cx="3215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500"/>
              <a:buFont typeface="Petrona"/>
              <a:buNone/>
            </a:pPr>
            <a:r>
              <a:rPr b="1" i="0" lang="en-US" sz="250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Princípios Aplicados</a:t>
            </a:r>
            <a:endParaRPr b="0" i="0" sz="2500" u="none" cap="none" strike="noStrike"/>
          </a:p>
        </p:txBody>
      </p:sp>
      <p:sp>
        <p:nvSpPr>
          <p:cNvPr id="106" name="Google Shape;106;p13"/>
          <p:cNvSpPr/>
          <p:nvPr/>
        </p:nvSpPr>
        <p:spPr>
          <a:xfrm>
            <a:off x="10318515" y="1151811"/>
            <a:ext cx="6272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DRY: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Don't Repeat Yourself</a:t>
            </a:r>
            <a:endParaRPr b="0" i="0" sz="1600" u="none" cap="none" strike="noStrike"/>
          </a:p>
        </p:txBody>
      </p:sp>
      <p:sp>
        <p:nvSpPr>
          <p:cNvPr id="107" name="Google Shape;107;p13"/>
          <p:cNvSpPr/>
          <p:nvPr/>
        </p:nvSpPr>
        <p:spPr>
          <a:xfrm>
            <a:off x="10318515" y="1549956"/>
            <a:ext cx="6272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KISS: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Keep It Simple, Stupid</a:t>
            </a:r>
            <a:endParaRPr b="0" i="0" sz="1600" u="none" cap="none" strike="noStrike"/>
          </a:p>
        </p:txBody>
      </p:sp>
      <p:sp>
        <p:nvSpPr>
          <p:cNvPr id="108" name="Google Shape;108;p13"/>
          <p:cNvSpPr/>
          <p:nvPr/>
        </p:nvSpPr>
        <p:spPr>
          <a:xfrm>
            <a:off x="10318515" y="1948101"/>
            <a:ext cx="6272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YAGNI:</a:t>
            </a:r>
            <a:r>
              <a:rPr b="0" i="0" lang="en-US" sz="16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You Aren't Gonna Need It</a:t>
            </a:r>
            <a:endParaRPr b="0" i="0" sz="1600" u="none" cap="none" strike="noStrike"/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475" y="1549950"/>
            <a:ext cx="5177349" cy="61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/>
          <p:nvPr/>
        </p:nvSpPr>
        <p:spPr>
          <a:xfrm>
            <a:off x="12584275" y="7402750"/>
            <a:ext cx="2006700" cy="765600"/>
          </a:xfrm>
          <a:prstGeom prst="rect">
            <a:avLst/>
          </a:prstGeom>
          <a:solidFill>
            <a:srgbClr val="0C062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6" name="Google Shape;1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>
            <a:off x="793803" y="653900"/>
            <a:ext cx="8304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3750"/>
              <a:buFont typeface="Petrona"/>
              <a:buNone/>
            </a:pPr>
            <a:r>
              <a:rPr b="1" i="0" lang="en-US" sz="37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Comentários e Documentação</a:t>
            </a:r>
            <a:endParaRPr b="0" i="0" sz="3750" u="none" cap="none" strike="noStrike"/>
          </a:p>
        </p:txBody>
      </p:sp>
      <p:sp>
        <p:nvSpPr>
          <p:cNvPr id="118" name="Google Shape;118;p14"/>
          <p:cNvSpPr/>
          <p:nvPr/>
        </p:nvSpPr>
        <p:spPr>
          <a:xfrm>
            <a:off x="793790" y="1521500"/>
            <a:ext cx="408265" cy="408265"/>
          </a:xfrm>
          <a:prstGeom prst="roundRect">
            <a:avLst>
              <a:gd fmla="val 18668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✔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1383506" y="1583769"/>
            <a:ext cx="3405664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Documentação Clara e Objetiva</a:t>
            </a:r>
            <a:endParaRPr b="0" i="0" sz="1850" u="none" cap="none" strike="noStrike"/>
          </a:p>
        </p:txBody>
      </p:sp>
      <p:sp>
        <p:nvSpPr>
          <p:cNvPr id="120" name="Google Shape;120;p14"/>
          <p:cNvSpPr/>
          <p:nvPr/>
        </p:nvSpPr>
        <p:spPr>
          <a:xfrm>
            <a:off x="1383506" y="1990249"/>
            <a:ext cx="6966704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Cada módulo e função crítica recebeu documentação que explica seu propósito, parâmetros esperados e valores de retorno.</a:t>
            </a:r>
            <a:endParaRPr b="0" i="0" sz="1400" u="none" cap="none" strike="noStrike"/>
          </a:p>
        </p:txBody>
      </p:sp>
      <p:sp>
        <p:nvSpPr>
          <p:cNvPr id="121" name="Google Shape;121;p14"/>
          <p:cNvSpPr/>
          <p:nvPr/>
        </p:nvSpPr>
        <p:spPr>
          <a:xfrm>
            <a:off x="793790" y="2933700"/>
            <a:ext cx="408265" cy="408265"/>
          </a:xfrm>
          <a:prstGeom prst="roundRect">
            <a:avLst>
              <a:gd fmla="val 18668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✔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1383506" y="2995970"/>
            <a:ext cx="2795588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Comentários Estratégicos</a:t>
            </a:r>
            <a:endParaRPr b="0" i="0" sz="1850" u="none" cap="none" strike="noStrike"/>
          </a:p>
        </p:txBody>
      </p:sp>
      <p:sp>
        <p:nvSpPr>
          <p:cNvPr id="123" name="Google Shape;123;p14"/>
          <p:cNvSpPr/>
          <p:nvPr/>
        </p:nvSpPr>
        <p:spPr>
          <a:xfrm>
            <a:off x="1383506" y="3402449"/>
            <a:ext cx="6966704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Comentários foram adicionados apenas onde necessário, explicando </a:t>
            </a:r>
            <a:r>
              <a:rPr b="0" i="1" lang="en-US" sz="14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por que</a:t>
            </a:r>
            <a:r>
              <a:rPr b="0" i="0" lang="en-US" sz="14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decisões foram tomadas, não </a:t>
            </a:r>
            <a:r>
              <a:rPr b="0" i="1" lang="en-US" sz="14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o que</a:t>
            </a:r>
            <a:r>
              <a:rPr b="0" i="0" lang="en-US" sz="14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 o código faz.</a:t>
            </a:r>
            <a:endParaRPr b="0" i="0" sz="1400" u="none" cap="none" strike="noStrike"/>
          </a:p>
        </p:txBody>
      </p:sp>
      <p:sp>
        <p:nvSpPr>
          <p:cNvPr id="124" name="Google Shape;124;p14"/>
          <p:cNvSpPr/>
          <p:nvPr/>
        </p:nvSpPr>
        <p:spPr>
          <a:xfrm>
            <a:off x="793790" y="4345900"/>
            <a:ext cx="408265" cy="408265"/>
          </a:xfrm>
          <a:prstGeom prst="roundRect">
            <a:avLst>
              <a:gd fmla="val 18668" name="adj"/>
            </a:avLst>
          </a:prstGeom>
          <a:solidFill>
            <a:srgbClr val="2F1D63"/>
          </a:solidFill>
          <a:ln cap="flat" cmpd="sng" w="9525">
            <a:solidFill>
              <a:srgbClr val="4836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✔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1383506" y="4408170"/>
            <a:ext cx="329565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850"/>
              <a:buFont typeface="Petrona"/>
              <a:buNone/>
            </a:pPr>
            <a:r>
              <a:rPr b="1" i="0" lang="en-US" sz="1850" u="none" cap="none" strike="noStrike">
                <a:solidFill>
                  <a:srgbClr val="E0D6DE"/>
                </a:solidFill>
                <a:latin typeface="Petrona"/>
                <a:ea typeface="Petrona"/>
                <a:cs typeface="Petrona"/>
                <a:sym typeface="Petrona"/>
              </a:rPr>
              <a:t>Manutenibilidade Aumentada</a:t>
            </a:r>
            <a:endParaRPr b="0" i="0" sz="1850" u="none" cap="none" strike="noStrike"/>
          </a:p>
        </p:txBody>
      </p:sp>
      <p:sp>
        <p:nvSpPr>
          <p:cNvPr id="126" name="Google Shape;126;p14"/>
          <p:cNvSpPr/>
          <p:nvPr/>
        </p:nvSpPr>
        <p:spPr>
          <a:xfrm>
            <a:off x="1383506" y="4814649"/>
            <a:ext cx="6966704" cy="580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A combinação de código limpo e documentação apropriada garante que qualquer desenvolvedor possa manter e evoluir o sistema com confiança.</a:t>
            </a:r>
            <a:endParaRPr b="0" i="0" sz="1400" u="none" cap="none" strike="noStrike"/>
          </a:p>
        </p:txBody>
      </p:sp>
      <p:sp>
        <p:nvSpPr>
          <p:cNvPr id="127" name="Google Shape;127;p14"/>
          <p:cNvSpPr/>
          <p:nvPr/>
        </p:nvSpPr>
        <p:spPr>
          <a:xfrm>
            <a:off x="1065967" y="5871448"/>
            <a:ext cx="2857976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FF8AAF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FF8AAF"/>
                </a:solidFill>
                <a:latin typeface="Petrona"/>
                <a:ea typeface="Petrona"/>
                <a:cs typeface="Petrona"/>
                <a:sym typeface="Petrona"/>
              </a:rPr>
              <a:t>Resultado Final</a:t>
            </a:r>
            <a:endParaRPr b="0" i="0" sz="2250" u="none" cap="none" strike="noStrike"/>
          </a:p>
        </p:txBody>
      </p:sp>
      <p:sp>
        <p:nvSpPr>
          <p:cNvPr id="128" name="Google Shape;128;p14"/>
          <p:cNvSpPr/>
          <p:nvPr/>
        </p:nvSpPr>
        <p:spPr>
          <a:xfrm>
            <a:off x="1065967" y="6500813"/>
            <a:ext cx="7284244" cy="870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E0D6DE"/>
                </a:solidFill>
                <a:latin typeface="Inter"/>
                <a:ea typeface="Inter"/>
                <a:cs typeface="Inter"/>
                <a:sym typeface="Inter"/>
              </a:rPr>
              <a:t>Um código profissional, organizado e pronto para escalar. A refatoração transformou uma base de código problemática em uma estrutura sólida, testável e que serve como referência de boas práticas.</a:t>
            </a:r>
            <a:endParaRPr b="0" i="0" sz="1400" u="none" cap="none" strike="noStrike"/>
          </a:p>
        </p:txBody>
      </p:sp>
      <p:sp>
        <p:nvSpPr>
          <p:cNvPr id="129" name="Google Shape;129;p14"/>
          <p:cNvSpPr/>
          <p:nvPr/>
        </p:nvSpPr>
        <p:spPr>
          <a:xfrm>
            <a:off x="793790" y="5599271"/>
            <a:ext cx="22860" cy="1976438"/>
          </a:xfrm>
          <a:prstGeom prst="rect">
            <a:avLst/>
          </a:prstGeom>
          <a:solidFill>
            <a:srgbClr val="876C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4"/>
          <p:cNvPicPr preferRelativeResize="0"/>
          <p:nvPr/>
        </p:nvPicPr>
        <p:blipFill rotWithShape="1">
          <a:blip r:embed="rId4">
            <a:alphaModFix/>
          </a:blip>
          <a:srcRect b="0" l="0" r="12010" t="0"/>
          <a:stretch/>
        </p:blipFill>
        <p:spPr>
          <a:xfrm>
            <a:off x="8799550" y="0"/>
            <a:ext cx="5811775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